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9"/>
  </p:notesMasterIdLst>
  <p:sldIdLst>
    <p:sldId id="256" r:id="rId2"/>
    <p:sldId id="270" r:id="rId3"/>
    <p:sldId id="271" r:id="rId4"/>
    <p:sldId id="269" r:id="rId5"/>
    <p:sldId id="312" r:id="rId6"/>
    <p:sldId id="313" r:id="rId7"/>
    <p:sldId id="314" r:id="rId8"/>
    <p:sldId id="315" r:id="rId9"/>
    <p:sldId id="273" r:id="rId10"/>
    <p:sldId id="316" r:id="rId11"/>
    <p:sldId id="275" r:id="rId12"/>
    <p:sldId id="297" r:id="rId13"/>
    <p:sldId id="317" r:id="rId14"/>
    <p:sldId id="298" r:id="rId15"/>
    <p:sldId id="318" r:id="rId16"/>
    <p:sldId id="299" r:id="rId17"/>
    <p:sldId id="279" r:id="rId18"/>
    <p:sldId id="281" r:id="rId19"/>
    <p:sldId id="319" r:id="rId20"/>
    <p:sldId id="320" r:id="rId21"/>
    <p:sldId id="300" r:id="rId22"/>
    <p:sldId id="321" r:id="rId23"/>
    <p:sldId id="323" r:id="rId24"/>
    <p:sldId id="322" r:id="rId25"/>
    <p:sldId id="301" r:id="rId26"/>
    <p:sldId id="302" r:id="rId27"/>
    <p:sldId id="324" r:id="rId28"/>
    <p:sldId id="325" r:id="rId29"/>
    <p:sldId id="326" r:id="rId30"/>
    <p:sldId id="327" r:id="rId31"/>
    <p:sldId id="276" r:id="rId32"/>
    <p:sldId id="278" r:id="rId33"/>
    <p:sldId id="328" r:id="rId34"/>
    <p:sldId id="329" r:id="rId35"/>
    <p:sldId id="330" r:id="rId36"/>
    <p:sldId id="331" r:id="rId37"/>
    <p:sldId id="303" r:id="rId38"/>
    <p:sldId id="332" r:id="rId39"/>
    <p:sldId id="333" r:id="rId40"/>
    <p:sldId id="304" r:id="rId41"/>
    <p:sldId id="334" r:id="rId42"/>
    <p:sldId id="335" r:id="rId43"/>
    <p:sldId id="282" r:id="rId44"/>
    <p:sldId id="284" r:id="rId45"/>
    <p:sldId id="336" r:id="rId46"/>
    <p:sldId id="338" r:id="rId47"/>
    <p:sldId id="305" r:id="rId48"/>
    <p:sldId id="337" r:id="rId49"/>
    <p:sldId id="285" r:id="rId50"/>
    <p:sldId id="339" r:id="rId51"/>
    <p:sldId id="340" r:id="rId52"/>
    <p:sldId id="341" r:id="rId53"/>
    <p:sldId id="342" r:id="rId54"/>
    <p:sldId id="306" r:id="rId55"/>
    <p:sldId id="343" r:id="rId56"/>
    <p:sldId id="344" r:id="rId57"/>
    <p:sldId id="345" r:id="rId58"/>
    <p:sldId id="346" r:id="rId59"/>
    <p:sldId id="347" r:id="rId60"/>
    <p:sldId id="307" r:id="rId61"/>
    <p:sldId id="348" r:id="rId62"/>
    <p:sldId id="288" r:id="rId63"/>
    <p:sldId id="290" r:id="rId64"/>
    <p:sldId id="349" r:id="rId65"/>
    <p:sldId id="308" r:id="rId66"/>
    <p:sldId id="350" r:id="rId67"/>
    <p:sldId id="351" r:id="rId68"/>
    <p:sldId id="309" r:id="rId69"/>
    <p:sldId id="291" r:id="rId70"/>
    <p:sldId id="293" r:id="rId71"/>
    <p:sldId id="352" r:id="rId72"/>
    <p:sldId id="353" r:id="rId73"/>
    <p:sldId id="310" r:id="rId74"/>
    <p:sldId id="294" r:id="rId75"/>
    <p:sldId id="295" r:id="rId76"/>
    <p:sldId id="296" r:id="rId77"/>
    <p:sldId id="311" r:id="rId7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41402EF-72EA-4F86-9227-E1922CEE125F}">
          <p14:sldIdLst>
            <p14:sldId id="256"/>
            <p14:sldId id="270"/>
          </p14:sldIdLst>
        </p14:section>
        <p14:section name="Normal Flow" id="{3B004F92-F28D-7B44-8145-AAD436ADF02B}">
          <p14:sldIdLst>
            <p14:sldId id="271"/>
            <p14:sldId id="269"/>
            <p14:sldId id="312"/>
            <p14:sldId id="313"/>
            <p14:sldId id="314"/>
            <p14:sldId id="315"/>
          </p14:sldIdLst>
        </p14:section>
        <p14:section name="Positioning Elements" id="{9C59DADF-7F28-6146-B75C-2848A46ADF39}">
          <p14:sldIdLst>
            <p14:sldId id="273"/>
            <p14:sldId id="316"/>
            <p14:sldId id="275"/>
            <p14:sldId id="297"/>
            <p14:sldId id="317"/>
            <p14:sldId id="298"/>
            <p14:sldId id="318"/>
            <p14:sldId id="299"/>
          </p14:sldIdLst>
        </p14:section>
        <p14:section name="Floating Elements" id="{EE48C9ED-2EFB-F241-A1A7-77BDE97352DB}">
          <p14:sldIdLst>
            <p14:sldId id="279"/>
            <p14:sldId id="281"/>
            <p14:sldId id="319"/>
            <p14:sldId id="320"/>
            <p14:sldId id="300"/>
            <p14:sldId id="321"/>
            <p14:sldId id="323"/>
            <p14:sldId id="322"/>
            <p14:sldId id="301"/>
            <p14:sldId id="302"/>
            <p14:sldId id="324"/>
            <p14:sldId id="325"/>
            <p14:sldId id="326"/>
            <p14:sldId id="327"/>
          </p14:sldIdLst>
        </p14:section>
        <p14:section name="Constructing Multicolumn Layouts" id="{905E2933-5E7C-0944-A2AA-9D2D8BC51B29}">
          <p14:sldIdLst>
            <p14:sldId id="276"/>
            <p14:sldId id="278"/>
            <p14:sldId id="328"/>
            <p14:sldId id="329"/>
            <p14:sldId id="330"/>
            <p14:sldId id="331"/>
            <p14:sldId id="303"/>
            <p14:sldId id="332"/>
            <p14:sldId id="333"/>
            <p14:sldId id="304"/>
            <p14:sldId id="334"/>
            <p14:sldId id="335"/>
          </p14:sldIdLst>
        </p14:section>
        <p14:section name="Approaches to CSS Layout" id="{2DDEED62-6571-0A4E-9F20-DD391F92763E}">
          <p14:sldIdLst>
            <p14:sldId id="282"/>
            <p14:sldId id="284"/>
            <p14:sldId id="336"/>
            <p14:sldId id="338"/>
            <p14:sldId id="305"/>
            <p14:sldId id="337"/>
          </p14:sldIdLst>
        </p14:section>
        <p14:section name="Responsive Design" id="{3040FD70-9982-B048-BC10-4480E07F5ADF}">
          <p14:sldIdLst>
            <p14:sldId id="285"/>
            <p14:sldId id="339"/>
            <p14:sldId id="340"/>
            <p14:sldId id="341"/>
            <p14:sldId id="342"/>
            <p14:sldId id="306"/>
            <p14:sldId id="343"/>
            <p14:sldId id="344"/>
            <p14:sldId id="345"/>
            <p14:sldId id="346"/>
            <p14:sldId id="347"/>
            <p14:sldId id="307"/>
            <p14:sldId id="348"/>
          </p14:sldIdLst>
        </p14:section>
        <p14:section name="Filters, Transitions, and Animations" id="{D5F40992-80A5-9149-916D-EA0E7DC648AC}">
          <p14:sldIdLst>
            <p14:sldId id="288"/>
            <p14:sldId id="290"/>
            <p14:sldId id="349"/>
            <p14:sldId id="308"/>
            <p14:sldId id="350"/>
            <p14:sldId id="351"/>
            <p14:sldId id="309"/>
          </p14:sldIdLst>
        </p14:section>
        <p14:section name="CSS Frameworks and Preprocessors" id="{ADC4CF34-5727-3B4B-A57F-72A6C892F7BD}">
          <p14:sldIdLst>
            <p14:sldId id="291"/>
            <p14:sldId id="293"/>
            <p14:sldId id="352"/>
            <p14:sldId id="353"/>
            <p14:sldId id="310"/>
          </p14:sldIdLst>
        </p14:section>
        <p14:section name="Summary" id="{920FA283-AA83-0D47-BC56-1C82D7EEDDDE}">
          <p14:sldIdLst>
            <p14:sldId id="294"/>
            <p14:sldId id="295"/>
            <p14:sldId id="296"/>
            <p14:sldId id="3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orient="horz" pos="1440">
          <p15:clr>
            <a:srgbClr val="A4A3A4"/>
          </p15:clr>
        </p15:guide>
        <p15:guide id="3" orient="horz">
          <p15:clr>
            <a:srgbClr val="A4A3A4"/>
          </p15:clr>
        </p15:guide>
        <p15:guide id="4" pos="3840">
          <p15:clr>
            <a:srgbClr val="A4A3A4"/>
          </p15:clr>
        </p15:guide>
        <p15:guide id="5" pos="19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571" autoAdjust="0"/>
    <p:restoredTop sz="86336" autoAdjust="0"/>
  </p:normalViewPr>
  <p:slideViewPr>
    <p:cSldViewPr showGuides="1">
      <p:cViewPr>
        <p:scale>
          <a:sx n="70" d="100"/>
          <a:sy n="70" d="100"/>
        </p:scale>
        <p:origin x="2096" y="800"/>
      </p:cViewPr>
      <p:guideLst>
        <p:guide orient="horz" pos="2880"/>
        <p:guide orient="horz" pos="1440"/>
        <p:guide orient="horz"/>
        <p:guide pos="3840"/>
        <p:guide pos="1920"/>
      </p:guideLst>
    </p:cSldViewPr>
  </p:slideViewPr>
  <p:outlineViewPr>
    <p:cViewPr>
      <p:scale>
        <a:sx n="33" d="100"/>
        <a:sy n="33" d="100"/>
      </p:scale>
      <p:origin x="0" y="-87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58"/>
    </p:cViewPr>
  </p:sorterViewPr>
  <p:notesViewPr>
    <p:cSldViewPr>
      <p:cViewPr varScale="1">
        <p:scale>
          <a:sx n="66" d="100"/>
          <a:sy n="66" d="100"/>
        </p:scale>
        <p:origin x="1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presProps" Target="presProps.xml"/><Relationship Id="rId81" Type="http://schemas.openxmlformats.org/officeDocument/2006/relationships/viewProps" Target="viewProps.xml"/><Relationship Id="rId82" Type="http://schemas.openxmlformats.org/officeDocument/2006/relationships/theme" Target="theme/theme1.xml"/><Relationship Id="rId83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notesMaster" Target="notesMasters/notesMaster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4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27DE-FC0E-EC49-B1C5-B796F9CDC289}" type="datetimeFigureOut">
              <a:rPr lang="en-US" smtClean="0"/>
              <a:t>1/9/19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C01C6-9040-D44A-A0F9-7BE70F3FD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33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C01C6-9040-D44A-A0F9-7BE70F3FD8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81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685800"/>
            <a:ext cx="7474024" cy="2819400"/>
          </a:xfrm>
        </p:spPr>
        <p:txBody>
          <a:bodyPr>
            <a:noAutofit/>
          </a:bodyPr>
          <a:lstStyle>
            <a:lvl1pPr algn="l">
              <a:lnSpc>
                <a:spcPts val="6200"/>
              </a:lnSpc>
              <a:defRPr sz="5400">
                <a:latin typeface="Rockwell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49080"/>
            <a:ext cx="5486400" cy="5334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610600" y="0"/>
            <a:ext cx="5334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6477000"/>
            <a:ext cx="88392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984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0" y="1676400"/>
            <a:ext cx="5638800" cy="452596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61963" indent="-4763"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6294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 smtClean="0"/>
              <a:t>Enter subtitle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22238"/>
            <a:ext cx="7772400" cy="102076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46237"/>
            <a:ext cx="6400800" cy="4525963"/>
          </a:xfrm>
        </p:spPr>
        <p:txBody>
          <a:bodyPr/>
          <a:lstStyle>
            <a:lvl1pPr marL="0" indent="0">
              <a:spcAft>
                <a:spcPts val="1200"/>
              </a:spcAft>
              <a:buNone/>
              <a:defRPr sz="2200">
                <a:solidFill>
                  <a:schemeClr val="tx1"/>
                </a:solidFill>
              </a:defRPr>
            </a:lvl1pPr>
            <a:lvl2pPr marL="461963" indent="-4763">
              <a:spcAft>
                <a:spcPts val="1200"/>
              </a:spcAft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buNone/>
              <a:defRPr sz="1800">
                <a:solidFill>
                  <a:schemeClr val="tx1"/>
                </a:solidFill>
              </a:defRPr>
            </a:lvl3pPr>
            <a:lvl4pPr marL="1376363" indent="-4763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914400" y="838200"/>
            <a:ext cx="6400800" cy="304800"/>
          </a:xfrm>
        </p:spPr>
        <p:txBody>
          <a:bodyPr>
            <a:normAutofit/>
          </a:bodyPr>
          <a:lstStyle>
            <a:lvl1pPr>
              <a:buNone/>
              <a:defRPr sz="1500">
                <a:latin typeface="Rockwell" pitchFamily="18" charset="0"/>
              </a:defRPr>
            </a:lvl1pPr>
          </a:lstStyle>
          <a:p>
            <a:pPr lvl="0"/>
            <a:r>
              <a:rPr lang="en-US" dirty="0" smtClean="0"/>
              <a:t>Enter subtitle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037513" cy="8382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9624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Rockwell Condensed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00200"/>
            <a:ext cx="3657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9ECA76C-96BA-4C53-A922-4E6799921C76}" type="datetimeFigureOut">
              <a:rPr lang="en-US" smtClean="0"/>
              <a:pPr/>
              <a:t>1/9/19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D3AE-9A6B-4724-B938-46259D069CC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924800" cy="10668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143000"/>
            <a:ext cx="716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915400" y="0"/>
            <a:ext cx="228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839200" y="0"/>
            <a:ext cx="762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5400" y="6553200"/>
            <a:ext cx="228600" cy="304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D3AE-9A6B-4724-B938-46259D069CC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57200" y="6553200"/>
            <a:ext cx="8001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ckwell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itchFamily="2" charset="2"/>
        <a:buChar char="§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2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8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9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0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1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2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3.ti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4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5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Advanced CSS: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Chapter 7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absolute</a:t>
            </a:r>
            <a:r>
              <a:rPr lang="en-US" dirty="0"/>
              <a:t> The element is removed from normal flow and positioned in relation to </a:t>
            </a:r>
            <a:r>
              <a:rPr lang="en-US" dirty="0" smtClean="0"/>
              <a:t>its nearest </a:t>
            </a:r>
            <a:r>
              <a:rPr lang="en-US" dirty="0"/>
              <a:t>positioned ancestor.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fixed</a:t>
            </a:r>
            <a:r>
              <a:rPr lang="en-US" dirty="0"/>
              <a:t> The element is fixed in a specific position in the window even when </a:t>
            </a:r>
            <a:r>
              <a:rPr lang="en-US" dirty="0" smtClean="0"/>
              <a:t>the document </a:t>
            </a:r>
            <a:r>
              <a:rPr lang="en-US" dirty="0"/>
              <a:t>is scrolled.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relative</a:t>
            </a:r>
            <a:r>
              <a:rPr lang="en-US" dirty="0"/>
              <a:t> The element is moved relative to where it would be in the normal flow.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static</a:t>
            </a:r>
            <a:r>
              <a:rPr lang="en-US" dirty="0"/>
              <a:t> The element is positioned according to the normal flow. This is the default.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18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65" r="-196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Relative Positioning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961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73" r="-347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Absolute Positioning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691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Absolute Positioning is relative to nearest positioned ancestor</a:t>
            </a:r>
            <a:endParaRPr lang="en-US" dirty="0"/>
          </a:p>
        </p:txBody>
      </p:sp>
      <p:pic>
        <p:nvPicPr>
          <p:cNvPr id="6" name="Content Placeholder 5" descr="482600700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52" r="-39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14292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7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7" t="-3253" r="-2761" b="52865"/>
          <a:stretch/>
        </p:blipFill>
        <p:spPr>
          <a:xfrm>
            <a:off x="914399" y="943429"/>
            <a:ext cx="6633029" cy="5424714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Z-Index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346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7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4" t="47303" r="-2194" b="-556"/>
          <a:stretch/>
        </p:blipFill>
        <p:spPr>
          <a:xfrm>
            <a:off x="914399" y="1215115"/>
            <a:ext cx="5961857" cy="5153028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Z-Index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68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Positioning Elements</a:t>
            </a:r>
            <a:endParaRPr lang="en-US" dirty="0"/>
          </a:p>
        </p:txBody>
      </p:sp>
      <p:pic>
        <p:nvPicPr>
          <p:cNvPr id="5" name="Content Placeholder 4" descr="482600700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69" r="-536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Fixed Position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57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Floating Elements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83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Floating within a </a:t>
            </a:r>
            <a:r>
              <a:rPr lang="en-US" dirty="0" smtClean="0"/>
              <a:t>Container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79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</a:t>
            </a:r>
            <a:r>
              <a:rPr lang="en-US" dirty="0"/>
              <a:t>is possible to displace an element out of its position in the normal flow via </a:t>
            </a:r>
            <a:r>
              <a:rPr lang="en-US" dirty="0" smtClean="0"/>
              <a:t>the CSS </a:t>
            </a:r>
            <a:r>
              <a:rPr lang="en-US" b="1" dirty="0"/>
              <a:t>float</a:t>
            </a:r>
            <a:r>
              <a:rPr lang="en-US" dirty="0"/>
              <a:t> </a:t>
            </a:r>
            <a:r>
              <a:rPr lang="en-US" dirty="0" smtClean="0"/>
              <a:t>property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An </a:t>
            </a:r>
            <a:r>
              <a:rPr lang="en-US" dirty="0"/>
              <a:t>element can be floated to the left  or floated to the right </a:t>
            </a:r>
            <a:r>
              <a:rPr lang="en-US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 it is moved all the way to the far left or far right of </a:t>
            </a:r>
            <a:r>
              <a:rPr lang="en-US" dirty="0" smtClean="0"/>
              <a:t>its containing </a:t>
            </a:r>
            <a:r>
              <a:rPr lang="en-US" dirty="0"/>
              <a:t>block and the rest of the content is “reflowed” around the floated element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986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30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6" name="Content Placeholder 5" descr="482600701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939" r="-17939"/>
          <a:stretch>
            <a:fillRect/>
          </a:stretch>
        </p:blipFill>
        <p:spPr>
          <a:xfrm>
            <a:off x="467544" y="1412776"/>
            <a:ext cx="6976864" cy="4933294"/>
          </a:xfrm>
        </p:spPr>
      </p:pic>
    </p:spTree>
    <p:extLst>
      <p:ext uri="{BB962C8B-B14F-4D97-AF65-F5344CB8AC3E}">
        <p14:creationId xmlns:p14="http://schemas.microsoft.com/office/powerpoint/2010/main" val="308225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pic>
        <p:nvPicPr>
          <p:cNvPr id="5" name="Content Placeholder 4" descr="482600701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283" r="-17283"/>
          <a:stretch>
            <a:fillRect/>
          </a:stretch>
        </p:blipFill>
        <p:spPr>
          <a:xfrm>
            <a:off x="720481" y="1268760"/>
            <a:ext cx="7128562" cy="5040559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Floating within a Container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4450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pic>
        <p:nvPicPr>
          <p:cNvPr id="5" name="Content Placeholder 4" descr="482600701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45" r="-7745"/>
          <a:stretch>
            <a:fillRect/>
          </a:stretch>
        </p:blipFill>
        <p:spPr>
          <a:xfrm>
            <a:off x="618643" y="1340768"/>
            <a:ext cx="7128563" cy="5040559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Floating Multiple Items Side by Side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4985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Floating Multiple Items Side by Side</a:t>
            </a:r>
            <a:endParaRPr lang="en-US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Thankfully, you can stop elements from flowing around a </a:t>
            </a:r>
            <a:r>
              <a:rPr lang="en-US" dirty="0" smtClean="0"/>
              <a:t>floated element </a:t>
            </a:r>
            <a:r>
              <a:rPr lang="en-US" dirty="0"/>
              <a:t>by using the </a:t>
            </a:r>
            <a:r>
              <a:rPr lang="en-US" b="1" dirty="0"/>
              <a:t>clear</a:t>
            </a:r>
            <a:r>
              <a:rPr lang="en-US" dirty="0"/>
              <a:t> property</a:t>
            </a:r>
          </a:p>
        </p:txBody>
      </p:sp>
      <p:pic>
        <p:nvPicPr>
          <p:cNvPr id="6" name="Picture 5" descr="482600701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708920"/>
            <a:ext cx="6552728" cy="353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8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39341"/>
            <a:ext cx="6400800" cy="4525963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left</a:t>
            </a:r>
            <a:r>
              <a:rPr lang="en-US" dirty="0"/>
              <a:t> The left-hand edge of the element cannot be adjacent to another element.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right</a:t>
            </a:r>
            <a:r>
              <a:rPr lang="en-US" dirty="0"/>
              <a:t> The right-hand edge of the element cannot be adjacent to another element.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both</a:t>
            </a:r>
            <a:r>
              <a:rPr lang="en-US" dirty="0"/>
              <a:t> Both the left-hand and right-hand edges of the element cannot be </a:t>
            </a:r>
            <a:r>
              <a:rPr lang="en-US" dirty="0" smtClean="0"/>
              <a:t>adjacent to </a:t>
            </a:r>
            <a:r>
              <a:rPr lang="en-US" dirty="0"/>
              <a:t>another element.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none</a:t>
            </a:r>
            <a:r>
              <a:rPr lang="en-US" dirty="0"/>
              <a:t> The element can be adjacent to other elements.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Clear property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819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40769"/>
            <a:ext cx="7185992" cy="4831432"/>
          </a:xfrm>
        </p:spPr>
        <p:txBody>
          <a:bodyPr/>
          <a:lstStyle/>
          <a:p>
            <a:r>
              <a:rPr lang="en-US" dirty="0"/>
              <a:t> Another problem that can occur with floats is when an element is floated within </a:t>
            </a:r>
            <a:r>
              <a:rPr lang="en-US" dirty="0" smtClean="0"/>
              <a:t>a containing </a:t>
            </a:r>
            <a:r>
              <a:rPr lang="en-US" dirty="0"/>
              <a:t>block that contains only  floated content. In such a case, the </a:t>
            </a:r>
            <a:r>
              <a:rPr lang="en-US" dirty="0" smtClean="0"/>
              <a:t>containing block </a:t>
            </a:r>
            <a:r>
              <a:rPr lang="en-US" dirty="0"/>
              <a:t>essentially disappears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Containing Floats</a:t>
            </a:r>
            <a:endParaRPr lang="en-US" dirty="0"/>
          </a:p>
        </p:txBody>
      </p:sp>
      <p:pic>
        <p:nvPicPr>
          <p:cNvPr id="5" name="Picture 4" descr="4826007016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996952"/>
            <a:ext cx="5760640" cy="323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9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One of the more common design tasks with CSS is to place two elements on top </a:t>
            </a:r>
            <a:r>
              <a:rPr lang="en-US" dirty="0" smtClean="0"/>
              <a:t>of each </a:t>
            </a:r>
            <a:r>
              <a:rPr lang="en-US" dirty="0"/>
              <a:t>other, or to selectively hide and display </a:t>
            </a:r>
            <a:r>
              <a:rPr lang="en-US" dirty="0" smtClean="0"/>
              <a:t>elements</a:t>
            </a:r>
          </a:p>
          <a:p>
            <a:r>
              <a:rPr lang="en-US" dirty="0"/>
              <a:t> In such a case, relative positioning </a:t>
            </a:r>
            <a:r>
              <a:rPr lang="en-US" dirty="0" smtClean="0"/>
              <a:t>is used </a:t>
            </a:r>
            <a:r>
              <a:rPr lang="en-US" dirty="0"/>
              <a:t>to create the </a:t>
            </a:r>
            <a:r>
              <a:rPr lang="en-US" b="1" dirty="0"/>
              <a:t>positioning context  </a:t>
            </a:r>
            <a:r>
              <a:rPr lang="en-US" dirty="0"/>
              <a:t>for a subsequent absolute positioning move.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Overlaying and Hiding Element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5463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Overlaying and Hiding Element</a:t>
            </a:r>
            <a:endParaRPr lang="en-US" dirty="0"/>
          </a:p>
        </p:txBody>
      </p:sp>
      <p:pic>
        <p:nvPicPr>
          <p:cNvPr id="6" name="Content Placeholder 5" descr="482600701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60" r="-526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712341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display</a:t>
            </a:r>
            <a:endParaRPr lang="en-US" dirty="0"/>
          </a:p>
        </p:txBody>
      </p:sp>
      <p:pic>
        <p:nvPicPr>
          <p:cNvPr id="5" name="Content Placeholder 4" descr="482600701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986" r="-17986"/>
          <a:stretch>
            <a:fillRect/>
          </a:stretch>
        </p:blipFill>
        <p:spPr>
          <a:xfrm>
            <a:off x="611560" y="1396531"/>
            <a:ext cx="7056784" cy="4989805"/>
          </a:xfrm>
        </p:spPr>
      </p:pic>
    </p:spTree>
    <p:extLst>
      <p:ext uri="{BB962C8B-B14F-4D97-AF65-F5344CB8AC3E}">
        <p14:creationId xmlns:p14="http://schemas.microsoft.com/office/powerpoint/2010/main" val="13553431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Comparing visibility with display</a:t>
            </a:r>
            <a:endParaRPr lang="en-US" dirty="0"/>
          </a:p>
        </p:txBody>
      </p:sp>
      <p:pic>
        <p:nvPicPr>
          <p:cNvPr id="6" name="Content Placeholder 5" descr="4826007020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343" r="-343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51257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Normal Flow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68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Floating Elements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Hover with display</a:t>
            </a:r>
            <a:endParaRPr lang="en-US" dirty="0"/>
          </a:p>
        </p:txBody>
      </p:sp>
      <p:pic>
        <p:nvPicPr>
          <p:cNvPr id="5" name="Content Placeholder 4" descr="482600702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643" r="-19643"/>
          <a:stretch>
            <a:fillRect/>
          </a:stretch>
        </p:blipFill>
        <p:spPr>
          <a:xfrm>
            <a:off x="611560" y="1294699"/>
            <a:ext cx="7200800" cy="5091638"/>
          </a:xfrm>
        </p:spPr>
      </p:pic>
    </p:spTree>
    <p:extLst>
      <p:ext uri="{BB962C8B-B14F-4D97-AF65-F5344CB8AC3E}">
        <p14:creationId xmlns:p14="http://schemas.microsoft.com/office/powerpoint/2010/main" val="4366444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Constructing Multicolumn Layouts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629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pic>
        <p:nvPicPr>
          <p:cNvPr id="5" name="Content Placeholder 4" descr="482600702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05" r="51496" b="-1523"/>
          <a:stretch/>
        </p:blipFill>
        <p:spPr>
          <a:xfrm>
            <a:off x="3635896" y="1368782"/>
            <a:ext cx="1831865" cy="4782916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Floats to </a:t>
            </a:r>
            <a:r>
              <a:rPr lang="en-US" dirty="0" smtClean="0"/>
              <a:t>Create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322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pic>
        <p:nvPicPr>
          <p:cNvPr id="5" name="Content Placeholder 4" descr="482600702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72" t="-771" r="-2381" b="-752"/>
          <a:stretch/>
        </p:blipFill>
        <p:spPr>
          <a:xfrm>
            <a:off x="3635896" y="1368782"/>
            <a:ext cx="1831865" cy="4782916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Floats to </a:t>
            </a:r>
            <a:r>
              <a:rPr lang="en-US" dirty="0" smtClean="0"/>
              <a:t>Create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4623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Floats to </a:t>
            </a:r>
            <a:r>
              <a:rPr lang="en-US" dirty="0" smtClean="0"/>
              <a:t>Create Columns</a:t>
            </a:r>
            <a:endParaRPr lang="en-US" dirty="0"/>
          </a:p>
        </p:txBody>
      </p:sp>
      <p:pic>
        <p:nvPicPr>
          <p:cNvPr id="6" name="Content Placeholder 5" descr="482600702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74" b="-44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29361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3 column example</a:t>
            </a:r>
            <a:endParaRPr lang="en-US" dirty="0"/>
          </a:p>
        </p:txBody>
      </p:sp>
      <p:pic>
        <p:nvPicPr>
          <p:cNvPr id="5" name="Content Placeholder 4" descr="482600702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8" r="-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49564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3 column example with nested floats</a:t>
            </a:r>
            <a:endParaRPr lang="en-US" dirty="0"/>
          </a:p>
        </p:txBody>
      </p:sp>
      <p:pic>
        <p:nvPicPr>
          <p:cNvPr id="6" name="Content Placeholder 5" descr="482600702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07" b="-5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573642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pic>
        <p:nvPicPr>
          <p:cNvPr id="5" name="Content Placeholder 4" descr="482600702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36" b="-4836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Using Positioning to Create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7861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Problems with Absolute positioning</a:t>
            </a:r>
            <a:endParaRPr lang="en-US" dirty="0"/>
          </a:p>
        </p:txBody>
      </p:sp>
      <p:pic>
        <p:nvPicPr>
          <p:cNvPr id="6" name="Content Placeholder 5" descr="482600702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251" b="-52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87600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Solution to footer problem</a:t>
            </a:r>
            <a:endParaRPr lang="en-US" dirty="0"/>
          </a:p>
        </p:txBody>
      </p:sp>
      <p:pic>
        <p:nvPicPr>
          <p:cNvPr id="5" name="Content Placeholder 4" descr="482600702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998" r="-269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020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</a:t>
            </a:r>
            <a:r>
              <a:rPr lang="en-US" dirty="0"/>
              <a:t>understand CSS positioning and layout, it is essential that we </a:t>
            </a:r>
            <a:r>
              <a:rPr lang="en-US" dirty="0" smtClean="0"/>
              <a:t>understand this </a:t>
            </a:r>
            <a:r>
              <a:rPr lang="en-US" dirty="0"/>
              <a:t>distinction as well as the idea of </a:t>
            </a:r>
            <a:r>
              <a:rPr lang="en-US" b="1" dirty="0"/>
              <a:t>normal </a:t>
            </a:r>
            <a:r>
              <a:rPr lang="en-US" b="1" dirty="0" smtClean="0"/>
              <a:t>flow:</a:t>
            </a:r>
          </a:p>
          <a:p>
            <a:r>
              <a:rPr lang="en-US" dirty="0" smtClean="0"/>
              <a:t>how the </a:t>
            </a:r>
            <a:r>
              <a:rPr lang="en-US" dirty="0"/>
              <a:t>browser will normally display block-level elements and inline elements from </a:t>
            </a:r>
            <a:r>
              <a:rPr lang="en-US" dirty="0" smtClean="0"/>
              <a:t>left to </a:t>
            </a:r>
            <a:r>
              <a:rPr lang="en-US" dirty="0"/>
              <a:t>right and from top to bottom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47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pic>
        <p:nvPicPr>
          <p:cNvPr id="5" name="Content Placeholder 4" descr="482600702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952" r="-10952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 smtClean="0"/>
              <a:t>U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sing Flexbox to Create Columns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31882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dirty="0" smtClean="0"/>
              <a:t>The </a:t>
            </a:r>
            <a:r>
              <a:rPr lang="en-US" dirty="0" err="1" smtClean="0"/>
              <a:t>flexbox</a:t>
            </a:r>
            <a:r>
              <a:rPr lang="en-US" dirty="0" smtClean="0"/>
              <a:t> parent (container) properties</a:t>
            </a:r>
          </a:p>
        </p:txBody>
      </p:sp>
      <p:pic>
        <p:nvPicPr>
          <p:cNvPr id="6" name="Content Placeholder 5" descr="4826007030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370" r="-273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07462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Constructing Multicolumn </a:t>
            </a:r>
            <a:r>
              <a:rPr lang="en-US" sz="3200" b="1" dirty="0" smtClean="0"/>
              <a:t>Layout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The </a:t>
            </a:r>
            <a:r>
              <a:rPr lang="en-US" dirty="0" err="1"/>
              <a:t>flexbox</a:t>
            </a:r>
            <a:r>
              <a:rPr lang="en-US" dirty="0"/>
              <a:t> child (item) properties</a:t>
            </a:r>
            <a:endParaRPr lang="en-US" dirty="0" smtClean="0"/>
          </a:p>
        </p:txBody>
      </p:sp>
      <p:pic>
        <p:nvPicPr>
          <p:cNvPr id="5" name="Content Placeholder 4" descr="482600703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753" r="-117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544684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Approaches to CSS Layouts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22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In a fixed layout , the basic width of the design is set by the designer, typically corresponding to an “ideal” width based on a “typical” monitor resolution.</a:t>
            </a:r>
          </a:p>
          <a:p>
            <a:r>
              <a:rPr lang="en-US" dirty="0"/>
              <a:t> The advantage of a fixed layout is that it is easier to produce and generally has </a:t>
            </a:r>
            <a:r>
              <a:rPr lang="en-US" dirty="0" smtClean="0"/>
              <a:t>a predictable </a:t>
            </a:r>
            <a:r>
              <a:rPr lang="en-US" dirty="0"/>
              <a:t>visual result.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Fixed </a:t>
            </a:r>
            <a:r>
              <a:rPr lang="en-US" dirty="0" smtClean="0"/>
              <a:t>Layout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258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Fixed </a:t>
            </a:r>
            <a:r>
              <a:rPr lang="en-US" dirty="0" smtClean="0"/>
              <a:t>Layout</a:t>
            </a:r>
            <a:endParaRPr lang="en-US" dirty="0"/>
          </a:p>
        </p:txBody>
      </p:sp>
      <p:pic>
        <p:nvPicPr>
          <p:cNvPr id="8" name="Content Placeholder 7" descr="482600703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584" r="-558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448387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Problem with Fixed Layout</a:t>
            </a:r>
            <a:endParaRPr lang="en-US" dirty="0"/>
          </a:p>
        </p:txBody>
      </p:sp>
      <p:pic>
        <p:nvPicPr>
          <p:cNvPr id="5" name="Content Placeholder 4" descr="482600703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7997" r="-579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64977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liquid layout (also called a fluid layout</a:t>
            </a:r>
            <a:r>
              <a:rPr lang="en-US" dirty="0" smtClean="0"/>
              <a:t>) widths </a:t>
            </a:r>
            <a:r>
              <a:rPr lang="en-US" dirty="0"/>
              <a:t>are not </a:t>
            </a:r>
            <a:r>
              <a:rPr lang="en-US" dirty="0" smtClean="0"/>
              <a:t>specified using </a:t>
            </a:r>
            <a:r>
              <a:rPr lang="en-US" dirty="0"/>
              <a:t>pixels, but percentage </a:t>
            </a:r>
            <a:r>
              <a:rPr lang="en-US" dirty="0" smtClean="0"/>
              <a:t>values</a:t>
            </a:r>
          </a:p>
          <a:p>
            <a:r>
              <a:rPr lang="en-US" dirty="0" smtClean="0"/>
              <a:t>advantage </a:t>
            </a:r>
            <a:r>
              <a:rPr lang="en-US" dirty="0"/>
              <a:t>of a liquid layout is that it adapts to different browser </a:t>
            </a:r>
            <a:r>
              <a:rPr lang="en-US" dirty="0" smtClean="0"/>
              <a:t>sizes</a:t>
            </a:r>
          </a:p>
          <a:p>
            <a:r>
              <a:rPr lang="en-US" dirty="0" smtClean="0"/>
              <a:t>creating </a:t>
            </a:r>
            <a:r>
              <a:rPr lang="en-US" dirty="0"/>
              <a:t>a usable liquid layout is generally more difficult than creating a fixed layout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Liquid Layout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81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CSS </a:t>
            </a:r>
            <a:r>
              <a:rPr lang="en-US" b="1" dirty="0" smtClean="0"/>
              <a:t>Layout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Liquid Layout</a:t>
            </a:r>
            <a:endParaRPr lang="en-US" dirty="0"/>
          </a:p>
        </p:txBody>
      </p:sp>
      <p:pic>
        <p:nvPicPr>
          <p:cNvPr id="8" name="Content Placeholder 7" descr="482600703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38" r="-126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7030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Responsive Design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53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Block-level elements </a:t>
            </a:r>
            <a:r>
              <a:rPr lang="en-US" dirty="0"/>
              <a:t>such as &lt;p&gt;, &lt;div&gt;, &lt;h2&gt;, &lt;</a:t>
            </a:r>
            <a:r>
              <a:rPr lang="en-US" dirty="0" err="1"/>
              <a:t>ul</a:t>
            </a:r>
            <a:r>
              <a:rPr lang="en-US" dirty="0"/>
              <a:t>&gt;, and &lt;table&gt; are each </a:t>
            </a:r>
            <a:r>
              <a:rPr lang="en-US" dirty="0" smtClean="0"/>
              <a:t>contained on </a:t>
            </a:r>
            <a:r>
              <a:rPr lang="en-US" dirty="0"/>
              <a:t>their own line</a:t>
            </a:r>
            <a:r>
              <a:rPr lang="en-US" dirty="0" smtClean="0"/>
              <a:t>.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Inline elements </a:t>
            </a:r>
            <a:r>
              <a:rPr lang="en-US" dirty="0"/>
              <a:t>do not form their own blocks but instead are displayed </a:t>
            </a:r>
            <a:r>
              <a:rPr lang="en-US" dirty="0" smtClean="0"/>
              <a:t>within lines</a:t>
            </a:r>
            <a:r>
              <a:rPr lang="en-US" dirty="0"/>
              <a:t>.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2580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pic>
        <p:nvPicPr>
          <p:cNvPr id="5" name="Content Placeholder 4" descr="4826007037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1448" r="-61448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Responsive Layouts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10208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4 elements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 Liquid </a:t>
            </a:r>
            <a:r>
              <a:rPr lang="en-US" dirty="0" smtClean="0"/>
              <a:t>layouts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Setting </a:t>
            </a:r>
            <a:r>
              <a:rPr lang="en-US" dirty="0"/>
              <a:t>viewports via the &lt;meta&gt;  </a:t>
            </a:r>
            <a:r>
              <a:rPr lang="en-US" dirty="0" smtClean="0"/>
              <a:t>tag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 Customizing the CSS for different viewports </a:t>
            </a:r>
            <a:r>
              <a:rPr lang="en-US" dirty="0" smtClean="0"/>
              <a:t>using media queries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 Scaling images to the viewport size</a:t>
            </a:r>
          </a:p>
        </p:txBody>
      </p:sp>
    </p:spTree>
    <p:extLst>
      <p:ext uri="{BB962C8B-B14F-4D97-AF65-F5344CB8AC3E}">
        <p14:creationId xmlns:p14="http://schemas.microsoft.com/office/powerpoint/2010/main" val="334496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Setting Viewports</a:t>
            </a:r>
            <a:endParaRPr lang="en-US" dirty="0">
              <a:effectLst/>
            </a:endParaRPr>
          </a:p>
        </p:txBody>
      </p:sp>
      <p:pic>
        <p:nvPicPr>
          <p:cNvPr id="8" name="Content Placeholder 7" descr="482600703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389" r="-73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1889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Setting Viewports</a:t>
            </a:r>
            <a:endParaRPr lang="en-US" dirty="0">
              <a:effectLst/>
            </a:endParaRPr>
          </a:p>
        </p:txBody>
      </p:sp>
      <p:pic>
        <p:nvPicPr>
          <p:cNvPr id="5" name="Content Placeholder 4" descr="482600703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033" r="-13033"/>
          <a:stretch>
            <a:fillRect/>
          </a:stretch>
        </p:blipFill>
        <p:spPr>
          <a:xfrm>
            <a:off x="827584" y="1412776"/>
            <a:ext cx="7056784" cy="4989805"/>
          </a:xfrm>
        </p:spPr>
      </p:pic>
    </p:spTree>
    <p:extLst>
      <p:ext uri="{BB962C8B-B14F-4D97-AF65-F5344CB8AC3E}">
        <p14:creationId xmlns:p14="http://schemas.microsoft.com/office/powerpoint/2010/main" val="248611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 media </a:t>
            </a:r>
            <a:r>
              <a:rPr lang="en-US" dirty="0" smtClean="0"/>
              <a:t>query is </a:t>
            </a:r>
            <a:r>
              <a:rPr lang="en-US" dirty="0"/>
              <a:t>a way to apply style rules based on the medium that is displaying the file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Media Queries</a:t>
            </a:r>
            <a:endParaRPr lang="en-US" dirty="0" smtClean="0">
              <a:effectLst/>
            </a:endParaRPr>
          </a:p>
        </p:txBody>
      </p:sp>
      <p:pic>
        <p:nvPicPr>
          <p:cNvPr id="5" name="Picture 4" descr="482600704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3356992"/>
            <a:ext cx="6084168" cy="220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95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1" dirty="0"/>
              <a:t>width</a:t>
            </a:r>
            <a:r>
              <a:rPr lang="en-US" dirty="0"/>
              <a:t> Width of the viewport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height</a:t>
            </a:r>
            <a:r>
              <a:rPr lang="en-US" dirty="0"/>
              <a:t> Height of the viewport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device-width </a:t>
            </a:r>
            <a:r>
              <a:rPr lang="en-US" dirty="0"/>
              <a:t>Width of the device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device-height </a:t>
            </a:r>
            <a:r>
              <a:rPr lang="en-US" dirty="0"/>
              <a:t>Height of the device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orientation</a:t>
            </a:r>
            <a:r>
              <a:rPr lang="en-US" dirty="0"/>
              <a:t> Whether the device is portrait or landscape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color</a:t>
            </a:r>
            <a:r>
              <a:rPr lang="en-US" dirty="0"/>
              <a:t> The number of bits per color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Media Queries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4565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Media Queries</a:t>
            </a:r>
            <a:endParaRPr lang="en-US" dirty="0" smtClean="0">
              <a:effectLst/>
            </a:endParaRPr>
          </a:p>
        </p:txBody>
      </p:sp>
      <p:pic>
        <p:nvPicPr>
          <p:cNvPr id="6" name="Content Placeholder 5" descr="482600704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09" r="-12009"/>
          <a:stretch>
            <a:fillRect/>
          </a:stretch>
        </p:blipFill>
        <p:spPr>
          <a:xfrm>
            <a:off x="914400" y="1294699"/>
            <a:ext cx="6897960" cy="4877502"/>
          </a:xfrm>
        </p:spPr>
      </p:pic>
    </p:spTree>
    <p:extLst>
      <p:ext uri="{BB962C8B-B14F-4D97-AF65-F5344CB8AC3E}">
        <p14:creationId xmlns:p14="http://schemas.microsoft.com/office/powerpoint/2010/main" val="252199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Responsive Design Patterns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2600704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74" r="-2906" b="65421"/>
          <a:stretch/>
        </p:blipFill>
        <p:spPr>
          <a:xfrm>
            <a:off x="683568" y="1988840"/>
            <a:ext cx="7575653" cy="2736304"/>
          </a:xfrm>
        </p:spPr>
      </p:pic>
    </p:spTree>
    <p:extLst>
      <p:ext uri="{BB962C8B-B14F-4D97-AF65-F5344CB8AC3E}">
        <p14:creationId xmlns:p14="http://schemas.microsoft.com/office/powerpoint/2010/main" val="393375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Responsive Design Patterns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2600704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56" t="36225" r="-3923" b="23565"/>
          <a:stretch/>
        </p:blipFill>
        <p:spPr>
          <a:xfrm>
            <a:off x="683568" y="1988840"/>
            <a:ext cx="7575653" cy="3181874"/>
          </a:xfrm>
        </p:spPr>
      </p:pic>
    </p:spTree>
    <p:extLst>
      <p:ext uri="{BB962C8B-B14F-4D97-AF65-F5344CB8AC3E}">
        <p14:creationId xmlns:p14="http://schemas.microsoft.com/office/powerpoint/2010/main" val="28107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Responsive Design Patterns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2600704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18" t="75133" r="-3160" b="-6401"/>
          <a:stretch/>
        </p:blipFill>
        <p:spPr>
          <a:xfrm>
            <a:off x="683568" y="1988840"/>
            <a:ext cx="7575653" cy="2474303"/>
          </a:xfrm>
        </p:spPr>
      </p:pic>
    </p:spTree>
    <p:extLst>
      <p:ext uri="{BB962C8B-B14F-4D97-AF65-F5344CB8AC3E}">
        <p14:creationId xmlns:p14="http://schemas.microsoft.com/office/powerpoint/2010/main" val="116974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Block-Level Elements</a:t>
            </a:r>
            <a:endParaRPr lang="en-US" dirty="0"/>
          </a:p>
        </p:txBody>
      </p:sp>
      <p:pic>
        <p:nvPicPr>
          <p:cNvPr id="6" name="Content Placeholder 5" descr="482600700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64" r="-31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919742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tr-TR" dirty="0" err="1"/>
              <a:t>img</a:t>
            </a:r>
            <a:r>
              <a:rPr lang="tr-TR" dirty="0"/>
              <a:t> </a:t>
            </a:r>
            <a:r>
              <a:rPr lang="tr-TR" dirty="0" smtClean="0"/>
              <a:t>{</a:t>
            </a:r>
            <a:br>
              <a:rPr lang="tr-TR" dirty="0" smtClean="0"/>
            </a:br>
            <a:r>
              <a:rPr lang="tr-TR" dirty="0" smtClean="0"/>
              <a:t>	</a:t>
            </a:r>
            <a:r>
              <a:rPr lang="en-US" dirty="0" smtClean="0"/>
              <a:t>max</a:t>
            </a:r>
            <a:r>
              <a:rPr lang="en-US" dirty="0"/>
              <a:t>-width: 100%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&lt;picture&gt;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Scaling Images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655992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Scaling Images </a:t>
            </a:r>
            <a:endParaRPr lang="en-US" dirty="0">
              <a:effectLst/>
            </a:endParaRPr>
          </a:p>
        </p:txBody>
      </p:sp>
      <p:pic>
        <p:nvPicPr>
          <p:cNvPr id="6" name="Content Placeholder 5" descr="482600704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749" r="-67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4989268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/>
                </a:solidFill>
              </a:rPr>
              <a:t>Filters, Transitions, and </a:t>
            </a:r>
            <a:r>
              <a:rPr lang="en-US" sz="2800" dirty="0" smtClean="0">
                <a:solidFill>
                  <a:schemeClr val="accent3"/>
                </a:solidFill>
              </a:rPr>
              <a:t>Animations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069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4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430" r="-19430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589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#</a:t>
            </a:r>
            <a:r>
              <a:rPr lang="en-US" dirty="0" err="1"/>
              <a:t>someImage</a:t>
            </a:r>
            <a:r>
              <a:rPr lang="en-US" dirty="0"/>
              <a:t> 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	filter</a:t>
            </a:r>
            <a:r>
              <a:rPr lang="en-US" dirty="0"/>
              <a:t>: </a:t>
            </a:r>
            <a:r>
              <a:rPr lang="en-US" dirty="0" err="1"/>
              <a:t>grayscale</a:t>
            </a:r>
            <a:r>
              <a:rPr lang="en-US" dirty="0"/>
              <a:t>(100%)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	/</a:t>
            </a:r>
            <a:r>
              <a:rPr lang="en-US" dirty="0"/>
              <a:t>* At time of writing, Chrome and Opera needs prefix *</a:t>
            </a:r>
            <a:r>
              <a:rPr lang="en-US" dirty="0" smtClean="0"/>
              <a:t>/</a:t>
            </a:r>
            <a:br>
              <a:rPr lang="en-US" dirty="0" smtClean="0"/>
            </a:br>
            <a:r>
              <a:rPr lang="en-US" dirty="0" smtClean="0"/>
              <a:t>	-</a:t>
            </a:r>
            <a:r>
              <a:rPr lang="en-US" dirty="0" err="1"/>
              <a:t>webkit</a:t>
            </a:r>
            <a:r>
              <a:rPr lang="en-US" dirty="0"/>
              <a:t>-filter: </a:t>
            </a:r>
            <a:r>
              <a:rPr lang="en-US" dirty="0" err="1"/>
              <a:t>grayscale</a:t>
            </a:r>
            <a:r>
              <a:rPr lang="en-US" dirty="0"/>
              <a:t>(100%)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  <a:endParaRPr lang="en-US" dirty="0"/>
          </a:p>
          <a:p>
            <a:r>
              <a:rPr lang="en-US" dirty="0"/>
              <a:t>#</a:t>
            </a:r>
            <a:r>
              <a:rPr lang="en-US" dirty="0" err="1"/>
              <a:t>anotherImage</a:t>
            </a:r>
            <a:r>
              <a:rPr lang="en-US" dirty="0"/>
              <a:t> </a:t>
            </a:r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	/</a:t>
            </a:r>
            <a:r>
              <a:rPr lang="en-US" dirty="0"/>
              <a:t>* multiple filters are space separated *</a:t>
            </a:r>
            <a:r>
              <a:rPr lang="en-US" dirty="0" smtClean="0"/>
              <a:t>/</a:t>
            </a:r>
            <a:br>
              <a:rPr lang="en-US" dirty="0" smtClean="0"/>
            </a:br>
            <a:r>
              <a:rPr lang="en-US" dirty="0" smtClean="0"/>
              <a:t>	filter</a:t>
            </a:r>
            <a:r>
              <a:rPr lang="en-US" dirty="0"/>
              <a:t>: blur(5px) hue-rotate(60deg) saturate(2)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	-</a:t>
            </a:r>
            <a:r>
              <a:rPr lang="en-US" dirty="0" err="1"/>
              <a:t>webkit</a:t>
            </a:r>
            <a:r>
              <a:rPr lang="en-US" dirty="0"/>
              <a:t>-filter: blur(5px) hue-rotate(60deg) saturate(2)</a:t>
            </a:r>
            <a:r>
              <a:rPr lang="en-US" dirty="0" smtClean="0"/>
              <a:t>;</a:t>
            </a:r>
            <a:br>
              <a:rPr lang="en-US" dirty="0" smtClean="0"/>
            </a:b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78358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4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5" r="-83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Transitions 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0347325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Transitions </a:t>
            </a:r>
            <a:endParaRPr lang="en-US" dirty="0" smtClean="0">
              <a:effectLst/>
            </a:endParaRPr>
          </a:p>
        </p:txBody>
      </p:sp>
      <p:pic>
        <p:nvPicPr>
          <p:cNvPr id="6" name="Content Placeholder 5" descr="4826007046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409" r="-13409"/>
          <a:stretch>
            <a:fillRect/>
          </a:stretch>
        </p:blipFill>
        <p:spPr>
          <a:xfrm>
            <a:off x="914399" y="1340769"/>
            <a:ext cx="6832807" cy="4831432"/>
          </a:xfrm>
        </p:spPr>
      </p:pic>
    </p:spTree>
    <p:extLst>
      <p:ext uri="{BB962C8B-B14F-4D97-AF65-F5344CB8AC3E}">
        <p14:creationId xmlns:p14="http://schemas.microsoft.com/office/powerpoint/2010/main" val="87010847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SzTx/>
              <a:buFont typeface="Wingdings" pitchFamily="2" charset="2"/>
              <a:buNone/>
              <a:tabLst/>
              <a:defRPr/>
            </a:pP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Transitions </a:t>
            </a:r>
            <a:r>
              <a:rPr lang="en-US" sz="1500" kern="1200" dirty="0" err="1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vs</a:t>
            </a:r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 animations </a:t>
            </a:r>
            <a:endParaRPr lang="en-US" dirty="0" smtClean="0">
              <a:effectLst/>
            </a:endParaRPr>
          </a:p>
        </p:txBody>
      </p:sp>
      <p:pic>
        <p:nvPicPr>
          <p:cNvPr id="5" name="Content Placeholder 4" descr="4826007048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71" r="-31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003745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Filters, Transitions, and </a:t>
            </a:r>
            <a:r>
              <a:rPr lang="en-US" sz="3200" b="1" dirty="0" smtClean="0"/>
              <a:t>Animations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49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87" r="-13287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500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Animations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9428012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/>
                </a:solidFill>
              </a:rPr>
              <a:t>CSS Frameworks and </a:t>
            </a:r>
            <a:r>
              <a:rPr lang="en-US" sz="2400" dirty="0" smtClean="0">
                <a:solidFill>
                  <a:schemeClr val="accent3"/>
                </a:solidFill>
              </a:rPr>
              <a:t>Preprocessors</a:t>
            </a:r>
            <a:endParaRPr lang="en-US" sz="2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22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Inline Elements</a:t>
            </a:r>
            <a:endParaRPr lang="en-US" dirty="0"/>
          </a:p>
        </p:txBody>
      </p:sp>
      <p:pic>
        <p:nvPicPr>
          <p:cNvPr id="5" name="Content Placeholder 4" descr="4826007002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431" r="-14431"/>
          <a:stretch>
            <a:fillRect/>
          </a:stretch>
        </p:blipFill>
        <p:spPr>
          <a:xfrm>
            <a:off x="395536" y="1268760"/>
            <a:ext cx="7258000" cy="5132083"/>
          </a:xfrm>
        </p:spPr>
      </p:pic>
    </p:spTree>
    <p:extLst>
      <p:ext uri="{BB962C8B-B14F-4D97-AF65-F5344CB8AC3E}">
        <p14:creationId xmlns:p14="http://schemas.microsoft.com/office/powerpoint/2010/main" val="190921869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</a:t>
            </a:r>
            <a:r>
              <a:rPr lang="en-US" sz="3200" b="1" dirty="0" smtClean="0"/>
              <a:t>Preprocessors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50.t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670" r="-32670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CSS </a:t>
            </a:r>
            <a:r>
              <a:rPr lang="en-US" dirty="0" smtClean="0"/>
              <a:t>Frameworks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908855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</a:t>
            </a:r>
            <a:r>
              <a:rPr lang="en-US" sz="3200" b="1" dirty="0" smtClean="0"/>
              <a:t>Preprocessors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Grid in print design</a:t>
            </a:r>
            <a:endParaRPr lang="en-US" dirty="0">
              <a:effectLst/>
            </a:endParaRPr>
          </a:p>
        </p:txBody>
      </p:sp>
      <p:pic>
        <p:nvPicPr>
          <p:cNvPr id="6" name="Content Placeholder 5" descr="4826007051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32" r="-19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6332564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</a:t>
            </a:r>
            <a:r>
              <a:rPr lang="en-US" sz="3200" b="1" dirty="0" smtClean="0"/>
              <a:t>Preprocessors</a:t>
            </a:r>
            <a:endParaRPr lang="en-US" sz="3200" dirty="0">
              <a:effectLst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Using Bootstrap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&lt;head</a:t>
            </a:r>
            <a:r>
              <a:rPr lang="en-US" sz="1600" dirty="0" smtClean="0">
                <a:latin typeface="Monaco"/>
                <a:cs typeface="Monaco"/>
              </a:rPr>
              <a:t>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&lt;link </a:t>
            </a:r>
            <a:r>
              <a:rPr lang="en-US" sz="1600" b="1" dirty="0" err="1" smtClean="0">
                <a:solidFill>
                  <a:srgbClr val="A82233"/>
                </a:solidFill>
                <a:latin typeface="Monaco"/>
                <a:cs typeface="Monaco"/>
              </a:rPr>
              <a:t>href</a:t>
            </a:r>
            <a:r>
              <a:rPr lang="en-US" sz="1600" b="1" dirty="0" smtClean="0">
                <a:solidFill>
                  <a:srgbClr val="A82233"/>
                </a:solidFill>
                <a:latin typeface="Monaco"/>
                <a:cs typeface="Monaco"/>
              </a:rPr>
              <a:t>="</a:t>
            </a:r>
            <a:r>
              <a:rPr lang="en-US" sz="1600" b="1" dirty="0" err="1" smtClean="0">
                <a:solidFill>
                  <a:srgbClr val="A82233"/>
                </a:solidFill>
                <a:latin typeface="Monaco"/>
                <a:cs typeface="Monaco"/>
              </a:rPr>
              <a:t>bootstrap.css</a:t>
            </a:r>
            <a:r>
              <a:rPr lang="en-US" sz="1600" b="1" dirty="0" smtClean="0">
                <a:solidFill>
                  <a:srgbClr val="A82233"/>
                </a:solidFill>
                <a:latin typeface="Monaco"/>
                <a:cs typeface="Monaco"/>
              </a:rPr>
              <a:t>” </a:t>
            </a:r>
            <a:r>
              <a:rPr lang="en-US" sz="1600" dirty="0" err="1" smtClean="0">
                <a:latin typeface="Monaco"/>
                <a:cs typeface="Monaco"/>
              </a:rPr>
              <a:t>rel</a:t>
            </a:r>
            <a:r>
              <a:rPr lang="en-US" sz="1600" dirty="0" smtClean="0">
                <a:latin typeface="Monaco"/>
                <a:cs typeface="Monaco"/>
              </a:rPr>
              <a:t>="</a:t>
            </a:r>
            <a:r>
              <a:rPr lang="en-US" sz="1600" dirty="0" err="1" smtClean="0">
                <a:latin typeface="Monaco"/>
                <a:cs typeface="Monaco"/>
              </a:rPr>
              <a:t>stylesheet</a:t>
            </a:r>
            <a:r>
              <a:rPr lang="en-US" sz="1600" dirty="0" smtClean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/head&gt;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&lt;body&gt;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container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row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col-md-2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   left </a:t>
            </a:r>
            <a:r>
              <a:rPr lang="en-US" sz="1600" dirty="0">
                <a:latin typeface="Monaco"/>
                <a:cs typeface="Monaco"/>
              </a:rPr>
              <a:t>column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   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col-md-7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    main </a:t>
            </a:r>
            <a:r>
              <a:rPr lang="en-US" sz="1600" dirty="0">
                <a:latin typeface="Monaco"/>
                <a:cs typeface="Monaco"/>
              </a:rPr>
              <a:t>content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   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 smtClean="0">
                <a:latin typeface="Monaco"/>
                <a:cs typeface="Monaco"/>
              </a:rPr>
              <a:t>          &lt;</a:t>
            </a:r>
            <a:r>
              <a:rPr lang="en-US" sz="1600" dirty="0">
                <a:latin typeface="Monaco"/>
                <a:cs typeface="Monaco"/>
              </a:rPr>
              <a:t>div class="</a:t>
            </a:r>
            <a:r>
              <a:rPr lang="en-US" sz="1600" b="1" dirty="0">
                <a:solidFill>
                  <a:srgbClr val="A82233"/>
                </a:solidFill>
                <a:latin typeface="Monaco"/>
                <a:cs typeface="Monaco"/>
              </a:rPr>
              <a:t>col-md-3</a:t>
            </a:r>
            <a:r>
              <a:rPr lang="en-US" sz="1600" dirty="0">
                <a:latin typeface="Monaco"/>
                <a:cs typeface="Monaco"/>
              </a:rPr>
              <a:t>"&gt;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US" sz="1600" dirty="0">
                <a:latin typeface="Monaco"/>
                <a:cs typeface="Monaco"/>
              </a:rPr>
              <a:t> </a:t>
            </a:r>
            <a:r>
              <a:rPr lang="en-US" sz="1600" dirty="0" smtClean="0">
                <a:latin typeface="Monaco"/>
                <a:cs typeface="Monaco"/>
              </a:rPr>
              <a:t>            right </a:t>
            </a:r>
            <a:r>
              <a:rPr lang="en-US" sz="1600" dirty="0">
                <a:latin typeface="Monaco"/>
                <a:cs typeface="Monaco"/>
              </a:rPr>
              <a:t>column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    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  <a:spcAft>
                <a:spcPts val="0"/>
              </a:spcAft>
            </a:pPr>
            <a:r>
              <a:rPr lang="en-CA" sz="1600" dirty="0" smtClean="0">
                <a:latin typeface="Monaco"/>
                <a:cs typeface="Monaco"/>
              </a:rPr>
              <a:t>   </a:t>
            </a:r>
            <a:r>
              <a:rPr lang="mr-IN" sz="1600" dirty="0" smtClean="0">
                <a:latin typeface="Monaco"/>
                <a:cs typeface="Monaco"/>
              </a:rPr>
              <a:t>&lt;</a:t>
            </a:r>
            <a:r>
              <a:rPr lang="mr-IN" sz="1600" dirty="0">
                <a:latin typeface="Monaco"/>
                <a:cs typeface="Monaco"/>
              </a:rPr>
              <a:t>/div&gt;</a:t>
            </a:r>
          </a:p>
          <a:p>
            <a:pPr>
              <a:lnSpc>
                <a:spcPct val="70000"/>
              </a:lnSpc>
            </a:pPr>
            <a:r>
              <a:rPr lang="mr-IN" sz="1600" dirty="0">
                <a:latin typeface="Monaco"/>
                <a:cs typeface="Monaco"/>
              </a:rPr>
              <a:t>&lt;/body&gt;</a:t>
            </a:r>
            <a:endParaRPr lang="en-US" sz="1600" dirty="0">
              <a:latin typeface="Monaco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9231317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CSS Frameworks and </a:t>
            </a:r>
            <a:r>
              <a:rPr lang="en-US" sz="3200" b="1" dirty="0" smtClean="0"/>
              <a:t>Preprocessors</a:t>
            </a:r>
            <a:endParaRPr lang="en-US" sz="3200" dirty="0">
              <a:effectLst/>
            </a:endParaRPr>
          </a:p>
        </p:txBody>
      </p:sp>
      <p:pic>
        <p:nvPicPr>
          <p:cNvPr id="5" name="Content Placeholder 4" descr="4826007054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386" r="-43386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CSS </a:t>
            </a:r>
            <a:r>
              <a:rPr lang="en-US" sz="1500" b="1" kern="1200" dirty="0" smtClean="0">
                <a:solidFill>
                  <a:schemeClr val="tx1"/>
                </a:solidFill>
                <a:effectLst/>
                <a:latin typeface="Rockwell" pitchFamily="18" charset="0"/>
                <a:ea typeface="+mn-ea"/>
                <a:cs typeface="+mn-cs"/>
              </a:rPr>
              <a:t>Preprocessors</a:t>
            </a:r>
            <a:r>
              <a:rPr lang="en-US" dirty="0" smtClean="0"/>
              <a:t>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8400684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Positioning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53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 cont.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accent3"/>
                </a:solidFill>
                <a:latin typeface="Rockwell Extra Bold" pitchFamily="18" charset="0"/>
              </a:rPr>
              <a:t>9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Summary</a:t>
            </a:r>
            <a:endParaRPr lang="en-US" sz="2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51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smtClean="0"/>
              <a:t>Summary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196752"/>
            <a:ext cx="7920880" cy="5256583"/>
          </a:xfrm>
        </p:spPr>
        <p:txBody>
          <a:bodyPr numCol="3"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1600" dirty="0"/>
              <a:t> absolute positioning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animations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BEM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block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block-element-modifier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block-level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clear property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containing block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CSS framework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CSS media queries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CSS preprocessors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filters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fixed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fixed positioning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err="1"/>
              <a:t>flexbox</a:t>
            </a:r>
            <a:r>
              <a:rPr lang="en-US" sz="1600" dirty="0"/>
              <a:t>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float property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fluid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image placeholder services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inline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 err="1"/>
              <a:t>keyframes</a:t>
            </a:r>
            <a:endParaRPr lang="en-US" sz="1600" dirty="0"/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liquid layout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modifiers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nonreplaced inline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normal flow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positioning context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progressive enhancement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relative positioning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replaced inline elements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responsive design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style guides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transforms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transitions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viewport</a:t>
            </a:r>
          </a:p>
          <a:p>
            <a:pPr marL="342900" indent="-342900">
              <a:buFont typeface="Arial"/>
              <a:buChar char="•"/>
            </a:pPr>
            <a:r>
              <a:rPr lang="en-US" sz="1600" dirty="0"/>
              <a:t>z-index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Key Terms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726595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smtClean="0"/>
              <a:t>Questions</a:t>
            </a:r>
            <a:endParaRPr lang="en-US" sz="3200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04102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Block and Inline Elements</a:t>
            </a:r>
            <a:endParaRPr lang="en-US" dirty="0"/>
          </a:p>
        </p:txBody>
      </p:sp>
      <p:pic>
        <p:nvPicPr>
          <p:cNvPr id="6" name="Content Placeholder 5" descr="4826007003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532" r="-21532"/>
          <a:stretch>
            <a:fillRect/>
          </a:stretch>
        </p:blipFill>
        <p:spPr>
          <a:xfrm>
            <a:off x="618643" y="1396531"/>
            <a:ext cx="7049701" cy="4984797"/>
          </a:xfrm>
        </p:spPr>
      </p:pic>
    </p:spTree>
    <p:extLst>
      <p:ext uri="{BB962C8B-B14F-4D97-AF65-F5344CB8AC3E}">
        <p14:creationId xmlns:p14="http://schemas.microsoft.com/office/powerpoint/2010/main" val="792389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Chapter 7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144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648200" y="9144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144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648200" y="2348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9144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648200" y="378904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144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1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48200" y="9144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accent3"/>
                </a:solidFill>
                <a:latin typeface="Rockwell Extra Bold" pitchFamily="18" charset="0"/>
              </a:rPr>
              <a:t>2</a:t>
            </a:r>
            <a:endParaRPr lang="en-US" sz="7200" dirty="0">
              <a:solidFill>
                <a:schemeClr val="accent3"/>
              </a:solidFill>
              <a:latin typeface="Rockwell Extra Bold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3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48200" y="2381071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4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44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5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48200" y="3810000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6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105273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Normal Flow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08104" y="105273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/>
                </a:solidFill>
              </a:rPr>
              <a:t>Positioning Elements</a:t>
            </a:r>
            <a:endParaRPr lang="en-US" sz="2800" dirty="0">
              <a:solidFill>
                <a:schemeClr val="accent3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835696" y="249289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Floating Elements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580112" y="2260029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Constructing Multicolumn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907704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Approaches to CSS Layouts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580112" y="3933056"/>
            <a:ext cx="2520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Responsive Design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914400" y="522920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42561" y="523892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7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75520" y="5157192"/>
            <a:ext cx="2520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Filters, Transitions, and </a:t>
            </a:r>
            <a:r>
              <a:rPr lang="en-US" sz="2800" smtClean="0">
                <a:solidFill>
                  <a:schemeClr val="bg1"/>
                </a:solidFill>
              </a:rPr>
              <a:t>Animations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639064" y="5215880"/>
            <a:ext cx="3581400" cy="12192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67225" y="5225609"/>
            <a:ext cx="68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Rockwell Extra Bold" pitchFamily="18" charset="0"/>
              </a:rPr>
              <a:t>8</a:t>
            </a:r>
            <a:endParaRPr lang="en-US" sz="7200" dirty="0">
              <a:solidFill>
                <a:schemeClr val="bg1"/>
              </a:solidFill>
              <a:latin typeface="Rockwell Extra Bold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00184" y="5302260"/>
            <a:ext cx="2520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CSS Frameworks and </a:t>
            </a:r>
            <a:r>
              <a:rPr lang="en-US" sz="2400" dirty="0" smtClean="0">
                <a:solidFill>
                  <a:schemeClr val="bg1"/>
                </a:solidFill>
              </a:rPr>
              <a:t>Preprocessors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7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FunWebDev - 2nd Edition">
      <a:dk1>
        <a:srgbClr val="404040"/>
      </a:dk1>
      <a:lt1>
        <a:srgbClr val="F3F3E7"/>
      </a:lt1>
      <a:dk2>
        <a:srgbClr val="37475F"/>
      </a:dk2>
      <a:lt2>
        <a:srgbClr val="FFFFFF"/>
      </a:lt2>
      <a:accent1>
        <a:srgbClr val="B6E4EC"/>
      </a:accent1>
      <a:accent2>
        <a:srgbClr val="A82233"/>
      </a:accent2>
      <a:accent3>
        <a:srgbClr val="C88736"/>
      </a:accent3>
      <a:accent4>
        <a:srgbClr val="467082"/>
      </a:accent4>
      <a:accent5>
        <a:srgbClr val="F3703A"/>
      </a:accent5>
      <a:accent6>
        <a:srgbClr val="00A651"/>
      </a:accent6>
      <a:hlink>
        <a:srgbClr val="B6EEEC"/>
      </a:hlink>
      <a:folHlink>
        <a:srgbClr val="C8873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954</TotalTime>
  <Words>1445</Words>
  <Application>Microsoft Macintosh PowerPoint</Application>
  <PresentationFormat>On-screen Show (4:3)</PresentationFormat>
  <Paragraphs>392</Paragraphs>
  <Slides>77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5" baseType="lpstr">
      <vt:lpstr>Calibri</vt:lpstr>
      <vt:lpstr>Monaco</vt:lpstr>
      <vt:lpstr>Rockwell</vt:lpstr>
      <vt:lpstr>Rockwell Condensed</vt:lpstr>
      <vt:lpstr>Rockwell Extra Bold</vt:lpstr>
      <vt:lpstr>Wingdings</vt:lpstr>
      <vt:lpstr>Arial</vt:lpstr>
      <vt:lpstr>Presentation</vt:lpstr>
      <vt:lpstr>Advanced CSS: Layout</vt:lpstr>
      <vt:lpstr>Chapter 7</vt:lpstr>
      <vt:lpstr>Chapter 7</vt:lpstr>
      <vt:lpstr>Normal Flow</vt:lpstr>
      <vt:lpstr>Normal Flow</vt:lpstr>
      <vt:lpstr>Normal Flow</vt:lpstr>
      <vt:lpstr>Normal Flow</vt:lpstr>
      <vt:lpstr>Normal Flow</vt:lpstr>
      <vt:lpstr>Chapter 7</vt:lpstr>
      <vt:lpstr>Positioning Elements</vt:lpstr>
      <vt:lpstr>Positioning Elements</vt:lpstr>
      <vt:lpstr>Positioning Elements</vt:lpstr>
      <vt:lpstr>Positioning Elements</vt:lpstr>
      <vt:lpstr>Positioning Elements</vt:lpstr>
      <vt:lpstr>Positioning Elements</vt:lpstr>
      <vt:lpstr>Positioning Elements</vt:lpstr>
      <vt:lpstr>Chapter 7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Floating Elements</vt:lpstr>
      <vt:lpstr>Chapter 7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Constructing Multicolumn Layout</vt:lpstr>
      <vt:lpstr>Chapter 7</vt:lpstr>
      <vt:lpstr>Approaches to CSS Layout</vt:lpstr>
      <vt:lpstr>Approaches to CSS Layout</vt:lpstr>
      <vt:lpstr>Approaches to CSS Layout</vt:lpstr>
      <vt:lpstr>Approaches to CSS Layout</vt:lpstr>
      <vt:lpstr>Approaches to CSS Layout</vt:lpstr>
      <vt:lpstr>Chapter 7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Responsive Design</vt:lpstr>
      <vt:lpstr>Chapter 7</vt:lpstr>
      <vt:lpstr>Filters, Transitions, and Animations</vt:lpstr>
      <vt:lpstr>Filters, Transitions, and Animations</vt:lpstr>
      <vt:lpstr>Filters, Transitions, and Animations</vt:lpstr>
      <vt:lpstr>Filters, Transitions, and Animations</vt:lpstr>
      <vt:lpstr>Filters, Transitions, and Animations</vt:lpstr>
      <vt:lpstr>Filters, Transitions, and Animations</vt:lpstr>
      <vt:lpstr>Chapter 7</vt:lpstr>
      <vt:lpstr>CSS Frameworks and Preprocessors</vt:lpstr>
      <vt:lpstr>CSS Frameworks and Preprocessors</vt:lpstr>
      <vt:lpstr>CSS Frameworks and Preprocessors</vt:lpstr>
      <vt:lpstr>CSS Frameworks and Preprocessors</vt:lpstr>
      <vt:lpstr>Chapter 7</vt:lpstr>
      <vt:lpstr>Chapter 7 cont.</vt:lpstr>
      <vt:lpstr>Summary</vt:lpstr>
      <vt:lpstr>Questions</vt:lpstr>
    </vt:vector>
  </TitlesOfParts>
  <Manager/>
  <Company>Pearson</Company>
  <LinksUpToDate>false</LinksUpToDate>
  <SharedDoc>false</SharedDoc>
  <HyperlinkBase>http://funwebdev.com</HyperlinkBase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Fundamentals of Web Development</dc:title>
  <dc:subject/>
  <dc:creator>Randy Connolly and Ricardo Hoar</dc:creator>
  <cp:keywords/>
  <dc:description/>
  <cp:lastModifiedBy>Microsoft Office User</cp:lastModifiedBy>
  <cp:revision>173</cp:revision>
  <cp:lastPrinted>2019-01-09T21:17:27Z</cp:lastPrinted>
  <dcterms:created xsi:type="dcterms:W3CDTF">2014-01-14T22:57:40Z</dcterms:created>
  <dcterms:modified xsi:type="dcterms:W3CDTF">2019-01-09T21:34:26Z</dcterms:modified>
  <cp:category/>
</cp:coreProperties>
</file>

<file path=docProps/thumbnail.jpeg>
</file>